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38"/>
  </p:notesMasterIdLst>
  <p:handoutMasterIdLst>
    <p:handoutMasterId r:id="rId39"/>
  </p:handoutMasterIdLst>
  <p:sldIdLst>
    <p:sldId id="291" r:id="rId2"/>
    <p:sldId id="292" r:id="rId3"/>
    <p:sldId id="326" r:id="rId4"/>
    <p:sldId id="327" r:id="rId5"/>
    <p:sldId id="320" r:id="rId6"/>
    <p:sldId id="328" r:id="rId7"/>
    <p:sldId id="329" r:id="rId8"/>
    <p:sldId id="330" r:id="rId9"/>
    <p:sldId id="355" r:id="rId10"/>
    <p:sldId id="358" r:id="rId11"/>
    <p:sldId id="321" r:id="rId12"/>
    <p:sldId id="332" r:id="rId13"/>
    <p:sldId id="346" r:id="rId14"/>
    <p:sldId id="322" r:id="rId15"/>
    <p:sldId id="334" r:id="rId16"/>
    <p:sldId id="335" r:id="rId17"/>
    <p:sldId id="354" r:id="rId18"/>
    <p:sldId id="336" r:id="rId19"/>
    <p:sldId id="337" r:id="rId20"/>
    <p:sldId id="351" r:id="rId21"/>
    <p:sldId id="352" r:id="rId22"/>
    <p:sldId id="359" r:id="rId23"/>
    <p:sldId id="353" r:id="rId24"/>
    <p:sldId id="356" r:id="rId25"/>
    <p:sldId id="338" r:id="rId26"/>
    <p:sldId id="339" r:id="rId27"/>
    <p:sldId id="323" r:id="rId28"/>
    <p:sldId id="340" r:id="rId29"/>
    <p:sldId id="360" r:id="rId30"/>
    <p:sldId id="345" r:id="rId31"/>
    <p:sldId id="357" r:id="rId32"/>
    <p:sldId id="324" r:id="rId33"/>
    <p:sldId id="343" r:id="rId34"/>
    <p:sldId id="344" r:id="rId35"/>
    <p:sldId id="347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5872"/>
  </p:normalViewPr>
  <p:slideViewPr>
    <p:cSldViewPr snapToGrid="0" snapToObjects="1">
      <p:cViewPr varScale="1">
        <p:scale>
          <a:sx n="65" d="100"/>
          <a:sy n="65" d="100"/>
        </p:scale>
        <p:origin x="1128" y="40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8/4/2017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0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85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96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7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1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1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8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8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26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37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8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5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23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4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20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56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1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73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94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6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2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91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9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7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9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4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4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016249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56314" y="2177143"/>
            <a:ext cx="4887686" cy="468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Em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873940"/>
            <a:ext cx="5320076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873940"/>
            <a:ext cx="5308027" cy="312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 smtClean="0">
                <a:latin typeface="Arial" charset="0"/>
              </a:rPr>
              <a:t>‘-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1" y="0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775" y="3968497"/>
            <a:ext cx="5651385" cy="2304484"/>
          </a:xfrm>
        </p:spPr>
        <p:txBody>
          <a:bodyPr>
            <a:normAutofit/>
          </a:bodyPr>
          <a:lstStyle/>
          <a:p>
            <a:r>
              <a:rPr lang="en-US" sz="2200" dirty="0" smtClean="0"/>
              <a:t>Jingzhi Wang</a:t>
            </a:r>
            <a:endParaRPr lang="en-US" sz="2200" dirty="0" smtClean="0"/>
          </a:p>
          <a:p>
            <a:r>
              <a:rPr lang="en-US" sz="2200" dirty="0" smtClean="0"/>
              <a:t>MAE department</a:t>
            </a:r>
          </a:p>
          <a:p>
            <a:r>
              <a:rPr lang="en-US" sz="2200" dirty="0" smtClean="0"/>
              <a:t>Advisor: Dr. E.T. </a:t>
            </a:r>
            <a:r>
              <a:rPr lang="en-US" sz="2200" dirty="0" err="1" smtClean="0"/>
              <a:t>Esfahani</a:t>
            </a:r>
            <a:endParaRPr lang="en-US" sz="2200" dirty="0" smtClean="0"/>
          </a:p>
          <a:p>
            <a:r>
              <a:rPr lang="en-US" sz="2200" dirty="0" smtClean="0"/>
              <a:t>Committee members:</a:t>
            </a:r>
          </a:p>
          <a:p>
            <a:r>
              <a:rPr lang="en-US" sz="2200" dirty="0" smtClean="0"/>
              <a:t>Dr. </a:t>
            </a:r>
            <a:r>
              <a:rPr lang="en-US" sz="2200" dirty="0"/>
              <a:t>Rahul </a:t>
            </a:r>
            <a:r>
              <a:rPr lang="en-US" sz="2200" dirty="0" smtClean="0"/>
              <a:t>Rai and Dr. </a:t>
            </a:r>
            <a:r>
              <a:rPr lang="en-US" sz="2200" dirty="0"/>
              <a:t>Souma Chowdhury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93775" y="806245"/>
            <a:ext cx="7165553" cy="3070811"/>
          </a:xfrm>
        </p:spPr>
        <p:txBody>
          <a:bodyPr>
            <a:noAutofit/>
          </a:bodyPr>
          <a:lstStyle/>
          <a:p>
            <a:r>
              <a:rPr lang="en-US" sz="3200" b="0" dirty="0"/>
              <a:t>A Semiautomatic Cell Boundary and </a:t>
            </a:r>
            <a:r>
              <a:rPr lang="en-US" sz="3200" b="0" dirty="0" err="1"/>
              <a:t>Adherens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/>
              <a:t>Junction Layers Detection Approach Using Level</a:t>
            </a:r>
            <a:br>
              <a:rPr lang="en-US" sz="3200" b="0" dirty="0"/>
            </a:br>
            <a:r>
              <a:rPr lang="en-US" sz="3200" b="0" dirty="0"/>
              <a:t>Set Method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smtClean="0"/>
              <a:t>Challenge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7194" y="1678842"/>
            <a:ext cx="781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You get this if you run level set inside the cell directly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66" y="2593205"/>
            <a:ext cx="2875898" cy="2862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94" y="2593205"/>
            <a:ext cx="2862072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/>
              <a:t>1. Motivation</a:t>
            </a:r>
            <a:br>
              <a:rPr lang="en-US" sz="2200" b="0" cap="none" dirty="0"/>
            </a:br>
            <a:r>
              <a:rPr lang="en-US" sz="2200" b="0" cap="none" dirty="0"/>
              <a:t>2. GAC level set</a:t>
            </a:r>
            <a:br>
              <a:rPr lang="en-US" sz="2200" b="0" cap="none" dirty="0"/>
            </a:br>
            <a:r>
              <a:rPr lang="en-US" sz="2200" b="0" cap="none" dirty="0">
                <a:solidFill>
                  <a:srgbClr val="FF0000"/>
                </a:solidFill>
              </a:rPr>
              <a:t>3. Images and assumptions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4. Procedure</a:t>
            </a:r>
            <a:br>
              <a:rPr lang="en-US" sz="2200" b="0" cap="none" dirty="0"/>
            </a:br>
            <a:r>
              <a:rPr lang="en-US" sz="2200" b="0" cap="none" dirty="0"/>
              <a:t>5. Results</a:t>
            </a:r>
            <a:br>
              <a:rPr lang="en-US" sz="2200" b="0" cap="none" dirty="0"/>
            </a:br>
            <a:r>
              <a:rPr lang="en-US" sz="2200" b="0" cap="none" dirty="0"/>
              <a:t>6.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4898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Images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2344848"/>
            <a:ext cx="7505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We are using the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red fluorescent protein images (</a:t>
            </a:r>
            <a:r>
              <a:rPr lang="en-US" sz="2400" dirty="0">
                <a:solidFill>
                  <a:srgbClr val="FF0000"/>
                </a:solidFill>
              </a:rPr>
              <a:t>RFP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).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this research, one dataset with </a:t>
            </a:r>
            <a:r>
              <a:rPr lang="en-US" sz="2400" dirty="0">
                <a:solidFill>
                  <a:srgbClr val="FF0000"/>
                </a:solidFill>
              </a:rPr>
              <a:t>19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images and the other one with </a:t>
            </a:r>
            <a:r>
              <a:rPr lang="en-US" sz="2400" dirty="0">
                <a:solidFill>
                  <a:srgbClr val="FF0000"/>
                </a:solidFill>
              </a:rPr>
              <a:t>90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images of RFP tagged E-cadherin in MDCK cells are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studied.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Images for this research are collected by Dr. Susan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Zonglu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Hua’s biomechanical lab in the department of MAE. </a:t>
            </a:r>
          </a:p>
          <a:p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7" y="2225111"/>
            <a:ext cx="7438545" cy="36889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60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Assumptions towards cell images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508" y="6263139"/>
            <a:ext cx="394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Illustration for ideal cell cluster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1" y="2094040"/>
            <a:ext cx="4771429" cy="41619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53629" y="1678842"/>
            <a:ext cx="2553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boundary of the cluster is a layer of pixels with higher intensities.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85728" y="3162496"/>
            <a:ext cx="26209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junction is usually long and brighter (has higher pixel intensities) than pixels close to it.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53629" y="4923149"/>
            <a:ext cx="20325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junction is straight enough to perform linear regression.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083113" y="2399168"/>
            <a:ext cx="2227152" cy="878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812814" y="3901160"/>
            <a:ext cx="3340815" cy="103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1"/>
          </p:cNvCxnSpPr>
          <p:nvPr/>
        </p:nvCxnSpPr>
        <p:spPr>
          <a:xfrm>
            <a:off x="2812814" y="4591610"/>
            <a:ext cx="3340815" cy="1070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/>
              <a:t>1. Motivation</a:t>
            </a:r>
            <a:br>
              <a:rPr lang="en-US" sz="2200" b="0" cap="none" dirty="0"/>
            </a:br>
            <a:r>
              <a:rPr lang="en-US" sz="2200" b="0" cap="none" dirty="0"/>
              <a:t>2. GAC level set</a:t>
            </a:r>
            <a:br>
              <a:rPr lang="en-US" sz="2200" b="0" cap="none" dirty="0"/>
            </a:br>
            <a:r>
              <a:rPr lang="en-US" sz="2200" b="0" cap="none" dirty="0"/>
              <a:t>3. Images and assumptions</a:t>
            </a:r>
            <a:br>
              <a:rPr lang="en-US" sz="2200" b="0" cap="none" dirty="0"/>
            </a:br>
            <a:r>
              <a:rPr lang="en-US" sz="2200" b="0" cap="none" dirty="0">
                <a:solidFill>
                  <a:srgbClr val="FF0000"/>
                </a:solidFill>
              </a:rPr>
              <a:t>4. Procedure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5. Results</a:t>
            </a:r>
            <a:br>
              <a:rPr lang="en-US" sz="2200" b="0" cap="none" dirty="0"/>
            </a:br>
            <a:r>
              <a:rPr lang="en-US" sz="2200" b="0" cap="none" dirty="0"/>
              <a:t>6.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916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44650"/>
            <a:ext cx="7886700" cy="716084"/>
          </a:xfrm>
        </p:spPr>
        <p:txBody>
          <a:bodyPr/>
          <a:lstStyle/>
          <a:p>
            <a:r>
              <a:rPr lang="en-US" dirty="0" smtClean="0"/>
              <a:t>1. Image preprocessing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7101" y="1865014"/>
            <a:ext cx="8211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Perform cut-off or ratio threshold then use Gaussian kernel to smooth </a:t>
            </a:r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</a:rPr>
              <a:t>noises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7" y="2777180"/>
            <a:ext cx="36576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47" y="2777180"/>
            <a:ext cx="362404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2. Draw initial box manually for level 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2344848"/>
            <a:ext cx="750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44" y="2344847"/>
            <a:ext cx="3668785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9" y="2344847"/>
            <a:ext cx="3668821" cy="365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3561" y="1799303"/>
            <a:ext cx="6892413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To set starting box for level set and avoid noises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1092380"/>
          </a:xfrm>
        </p:spPr>
        <p:txBody>
          <a:bodyPr>
            <a:normAutofit/>
          </a:bodyPr>
          <a:lstStyle/>
          <a:p>
            <a:r>
              <a:rPr lang="en-US" dirty="0" smtClean="0"/>
              <a:t>2. Draw initial box manually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* Violation of the assumptions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5090" y="5701594"/>
            <a:ext cx="310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he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boundary of the cluster is not bright enough to be detected.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1" y="2052935"/>
            <a:ext cx="3539765" cy="3554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29" y="2050733"/>
            <a:ext cx="3549446" cy="3556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63919" y="5701594"/>
            <a:ext cx="3106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The junction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between two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cells is too short.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1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3. First level 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2344848"/>
            <a:ext cx="750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0189" y="2497248"/>
            <a:ext cx="750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52" y="2247552"/>
            <a:ext cx="3635229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81" y="224755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8" y="2791558"/>
            <a:ext cx="366885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789" y="1827179"/>
            <a:ext cx="6871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1)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Clear everything else and rescale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images to enhance contrast.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02" y="2791558"/>
            <a:ext cx="36800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0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>
                <a:solidFill>
                  <a:srgbClr val="FF0000"/>
                </a:solidFill>
              </a:rPr>
              <a:t>1. Motivation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2. </a:t>
            </a:r>
            <a:r>
              <a:rPr lang="en-US" sz="2200" b="0" cap="none" dirty="0" smtClean="0"/>
              <a:t>GAC level set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3. </a:t>
            </a:r>
            <a:r>
              <a:rPr lang="en-US" sz="2200" b="0" cap="none" dirty="0" smtClean="0"/>
              <a:t>Images and assumptions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4. Procedure</a:t>
            </a:r>
            <a:br>
              <a:rPr lang="en-US" sz="2200" b="0" cap="none" dirty="0"/>
            </a:br>
            <a:r>
              <a:rPr lang="en-US" sz="2200" b="0" cap="none" dirty="0"/>
              <a:t>5. Results</a:t>
            </a:r>
            <a:br>
              <a:rPr lang="en-US" sz="2200" b="0" cap="none" dirty="0"/>
            </a:br>
            <a:r>
              <a:rPr lang="en-US" sz="2200" b="0" cap="none" dirty="0"/>
              <a:t>6.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89" y="1827179"/>
            <a:ext cx="687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2) Sobel edge detection</a:t>
            </a:r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26" r="1633"/>
          <a:stretch/>
        </p:blipFill>
        <p:spPr>
          <a:xfrm>
            <a:off x="1054368" y="2227289"/>
            <a:ext cx="3610476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/>
          <a:stretch/>
        </p:blipFill>
        <p:spPr>
          <a:xfrm>
            <a:off x="4664844" y="2227289"/>
            <a:ext cx="3648957" cy="365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9368" y="6033226"/>
            <a:ext cx="677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Points here are called being in the Sobel Pool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7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89" y="1827179"/>
            <a:ext cx="687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3)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Collect points for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8" y="4238550"/>
            <a:ext cx="1818861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26" r="1633"/>
          <a:stretch/>
        </p:blipFill>
        <p:spPr>
          <a:xfrm>
            <a:off x="3467832" y="2392098"/>
            <a:ext cx="1805238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/>
          <a:stretch/>
        </p:blipFill>
        <p:spPr>
          <a:xfrm>
            <a:off x="3467832" y="4220898"/>
            <a:ext cx="1824479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9" y="2409750"/>
            <a:ext cx="1813810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30297" y="3910223"/>
            <a:ext cx="462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7730" y="3910223"/>
            <a:ext cx="972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=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069" y="6154993"/>
            <a:ext cx="1818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Zero-crossing points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1691" y="6076768"/>
            <a:ext cx="261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Points in Sobel pool that are away from ZC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94" y="2409750"/>
            <a:ext cx="1808758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35" y="4220898"/>
            <a:ext cx="183382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89" y="1827179"/>
            <a:ext cx="687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4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) Linear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30" y="4469043"/>
            <a:ext cx="2298458" cy="2286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11479" y="4211088"/>
            <a:ext cx="1533833" cy="604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30" y="2237403"/>
            <a:ext cx="2286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72" y="4521227"/>
            <a:ext cx="229228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72" y="2237403"/>
            <a:ext cx="226094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89" y="1827179"/>
            <a:ext cx="687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5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Divide the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cluster with the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9" y="2462681"/>
            <a:ext cx="3647132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04" y="2462681"/>
            <a:ext cx="36743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0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4. Divide the cluster into two cells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789" y="1827179"/>
            <a:ext cx="687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6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) Clear everything else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40" y="2591727"/>
            <a:ext cx="3687663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3" y="2591727"/>
            <a:ext cx="361773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 smtClean="0"/>
              <a:t>5. Second level set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2344848"/>
            <a:ext cx="750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0189" y="2497248"/>
            <a:ext cx="750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64" y="2093556"/>
            <a:ext cx="3624147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77" y="2093556"/>
            <a:ext cx="369115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6. Modification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4465" y="1809136"/>
            <a:ext cx="8721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In some cases the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junction layer is very thin hence the two level set contours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overlap. So we add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bright points close to the junction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modify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9" y="2647316"/>
            <a:ext cx="2862072" cy="2862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78" y="2647316"/>
            <a:ext cx="2843919" cy="2862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739" y="5712542"/>
            <a:ext cx="2792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Cut-off threshold 200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1278" y="5712542"/>
            <a:ext cx="284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Ratio threshold 99.9%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/>
              <a:t>1. Motivation</a:t>
            </a:r>
            <a:br>
              <a:rPr lang="en-US" sz="2200" b="0" cap="none" dirty="0"/>
            </a:br>
            <a:r>
              <a:rPr lang="en-US" sz="2200" b="0" cap="none" dirty="0"/>
              <a:t>2. GAC level set</a:t>
            </a:r>
            <a:br>
              <a:rPr lang="en-US" sz="2200" b="0" cap="none" dirty="0"/>
            </a:br>
            <a:r>
              <a:rPr lang="en-US" sz="2200" b="0" cap="none" dirty="0"/>
              <a:t>3. Images and assumptions</a:t>
            </a:r>
            <a:br>
              <a:rPr lang="en-US" sz="2200" b="0" cap="none" dirty="0"/>
            </a:br>
            <a:r>
              <a:rPr lang="en-US" sz="2200" b="0" cap="none" dirty="0"/>
              <a:t>4. Procedure</a:t>
            </a:r>
            <a:br>
              <a:rPr lang="en-US" sz="2200" b="0" cap="none" dirty="0"/>
            </a:br>
            <a:r>
              <a:rPr lang="en-US" sz="2200" b="0" cap="none" dirty="0">
                <a:solidFill>
                  <a:srgbClr val="FF0000"/>
                </a:solidFill>
              </a:rPr>
              <a:t>5. Results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6.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8765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 smtClean="0"/>
              <a:t>1. Performance measurement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13764" y="2688636"/>
                <a:ext cx="3465308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𝐴𝑐𝑐𝑟𝑎𝑐𝑦</m:t>
                      </m:r>
                      <m:r>
                        <a:rPr lang="en-US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64" y="2688636"/>
                <a:ext cx="3465308" cy="615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27100" y="1868129"/>
            <a:ext cx="830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Two ways to measure performance: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7100" y="4213746"/>
                <a:ext cx="4355690" cy="11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50000"/>
                      </a:schemeClr>
                    </a:solidFill>
                  </a:rPr>
                  <a:t>Dice coefficient [6]:</a:t>
                </a:r>
              </a:p>
              <a:p>
                <a:endParaRPr lang="en-US" dirty="0" smtClean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00" y="4213746"/>
                <a:ext cx="4355690" cy="1171346"/>
              </a:xfrm>
              <a:prstGeom prst="rect">
                <a:avLst/>
              </a:prstGeom>
              <a:blipFill>
                <a:blip r:embed="rId4"/>
                <a:stretch>
                  <a:fillRect l="-1119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93110" y="3004347"/>
            <a:ext cx="3637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TN: true negative</a:t>
            </a: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TP: true positive </a:t>
            </a: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FP: false positive </a:t>
            </a: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FN: false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8210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 smtClean="0"/>
              <a:t>1. Performance measurement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100" y="1868129"/>
            <a:ext cx="830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Check 15 images from each dataset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Results: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22" y="3040272"/>
            <a:ext cx="8215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Accuracy: </a:t>
            </a:r>
            <a:r>
              <a:rPr lang="en-US" sz="2400" dirty="0" smtClean="0">
                <a:solidFill>
                  <a:srgbClr val="FF0000"/>
                </a:solidFill>
              </a:rPr>
              <a:t>96.35%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for dataset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1 and </a:t>
            </a:r>
            <a:r>
              <a:rPr lang="en-US" sz="2400" dirty="0" smtClean="0">
                <a:solidFill>
                  <a:srgbClr val="FF0000"/>
                </a:solidFill>
              </a:rPr>
              <a:t>97.53%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for dataset 2</a:t>
            </a:r>
          </a:p>
          <a:p>
            <a:pPr algn="ctr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Std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: 0.45 and 0.18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Similarity: </a:t>
            </a:r>
            <a:r>
              <a:rPr lang="en-US" sz="2400" dirty="0" smtClean="0">
                <a:solidFill>
                  <a:srgbClr val="FF0000"/>
                </a:solidFill>
              </a:rPr>
              <a:t>50.16%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for dataset 1 and </a:t>
            </a:r>
            <a:r>
              <a:rPr lang="en-US" sz="2400" dirty="0" smtClean="0">
                <a:solidFill>
                  <a:srgbClr val="FF0000"/>
                </a:solidFill>
              </a:rPr>
              <a:t>62.42%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for dataset 2</a:t>
            </a:r>
          </a:p>
          <a:p>
            <a:pPr algn="ctr"/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Std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: 3.51 and 0.14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825" y="5135620"/>
            <a:ext cx="785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Similarity not good: thin junction layers make it very sensitive, hence still good.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Adherens</a:t>
            </a:r>
            <a:r>
              <a:rPr lang="en-US" dirty="0" smtClean="0"/>
              <a:t> Junctions(AJs)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2278067"/>
            <a:ext cx="7505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Are an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essential component of tissue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cells, physically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connects the neighboring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cells.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How adhesive interactions between cells generate and maintain animal tissue structure remains </a:t>
            </a:r>
            <a:r>
              <a:rPr lang="en-US" sz="2000" dirty="0">
                <a:solidFill>
                  <a:srgbClr val="FF0000"/>
                </a:solidFill>
              </a:rPr>
              <a:t>one of the most challenging and long-standing questions in cell and developmental </a:t>
            </a:r>
            <a:r>
              <a:rPr lang="en-US" sz="2000" dirty="0" smtClean="0">
                <a:solidFill>
                  <a:srgbClr val="FF0000"/>
                </a:solidFill>
              </a:rPr>
              <a:t>biology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[1].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Live cell imaging has been widely used to study AJ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dynamics.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Although several software is available for image analysis, identification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AJs remains challenging.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Experts in related fields usually draw AJs manually for better accuracy, which may take months.</a:t>
            </a:r>
          </a:p>
        </p:txBody>
      </p:sp>
    </p:spTree>
    <p:extLst>
      <p:ext uri="{BB962C8B-B14F-4D97-AF65-F5344CB8AC3E}">
        <p14:creationId xmlns:p14="http://schemas.microsoft.com/office/powerpoint/2010/main" val="30960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2. Compare with previous 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3961" y="1809135"/>
            <a:ext cx="8524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SeedWater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Segmenter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 [2] is a cell image segmentation algorithm that can detect the junctions either automatically or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</a:rPr>
              <a:t>semiautomatically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.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4" y="2647314"/>
            <a:ext cx="3328423" cy="3355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49" y="2647313"/>
            <a:ext cx="3328423" cy="3355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381" y="6213987"/>
            <a:ext cx="277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Automatic(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0375" y="6213987"/>
            <a:ext cx="277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Semiautomatic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1" y="962758"/>
            <a:ext cx="7886700" cy="716084"/>
          </a:xfrm>
        </p:spPr>
        <p:txBody>
          <a:bodyPr/>
          <a:lstStyle/>
          <a:p>
            <a:r>
              <a:rPr lang="en-US" dirty="0" smtClean="0"/>
              <a:t>2. Compare with previous work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" y="3779556"/>
            <a:ext cx="8954060" cy="1559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961" y="1809135"/>
            <a:ext cx="852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Since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SeedWater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Segmenter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can only detect outer boundary, comparison between the two algorithm should be about the detecting accuracy of the outer boundary.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3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 smtClean="0"/>
              <a:t>1. Motivation</a:t>
            </a:r>
            <a:br>
              <a:rPr lang="en-US" sz="2200" b="0" cap="none" dirty="0" smtClean="0"/>
            </a:br>
            <a:r>
              <a:rPr lang="en-US" sz="2200" b="0" cap="none" dirty="0" smtClean="0"/>
              <a:t>2. GAC level set</a:t>
            </a:r>
            <a:br>
              <a:rPr lang="en-US" sz="2200" b="0" cap="none" dirty="0" smtClean="0"/>
            </a:br>
            <a:r>
              <a:rPr lang="en-US" sz="2200" b="0" cap="none" dirty="0" smtClean="0"/>
              <a:t>3. Images and assumptions</a:t>
            </a:r>
            <a:br>
              <a:rPr lang="en-US" sz="2200" b="0" cap="none" dirty="0" smtClean="0"/>
            </a:br>
            <a:r>
              <a:rPr lang="en-US" sz="2200" b="0" cap="none" dirty="0" smtClean="0"/>
              <a:t>4. Procedure</a:t>
            </a:r>
            <a:br>
              <a:rPr lang="en-US" sz="2200" b="0" cap="none" dirty="0" smtClean="0"/>
            </a:br>
            <a:r>
              <a:rPr lang="en-US" sz="2200" b="0" cap="none" dirty="0" smtClean="0"/>
              <a:t>5. Results</a:t>
            </a:r>
            <a:br>
              <a:rPr lang="en-US" sz="2200" b="0" cap="none" dirty="0" smtClean="0"/>
            </a:br>
            <a:r>
              <a:rPr lang="en-US" sz="2200" b="0" cap="none" dirty="0" smtClean="0">
                <a:solidFill>
                  <a:srgbClr val="FF0000"/>
                </a:solidFill>
              </a:rPr>
              <a:t>6. Conclusion and future work</a:t>
            </a:r>
            <a:endParaRPr lang="en-US" sz="2200" b="0" cap="non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63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Conclusion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6705" y="2372008"/>
            <a:ext cx="78131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terms of biological contribution, this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research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introduces a new approach that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detect boundary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layers and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adherens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junctions of cells. </a:t>
            </a:r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terms of computational contribution, we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presents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 modified data driven stopping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criterion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the classic level set method.</a:t>
            </a:r>
          </a:p>
        </p:txBody>
      </p:sp>
    </p:spTree>
    <p:extLst>
      <p:ext uri="{BB962C8B-B14F-4D97-AF65-F5344CB8AC3E}">
        <p14:creationId xmlns:p14="http://schemas.microsoft.com/office/powerpoint/2010/main" val="171137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Future 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96705" y="2507810"/>
            <a:ext cx="78131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Noise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Removal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Situations with More than Two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Application Interface</a:t>
            </a:r>
          </a:p>
        </p:txBody>
      </p:sp>
    </p:spTree>
    <p:extLst>
      <p:ext uri="{BB962C8B-B14F-4D97-AF65-F5344CB8AC3E}">
        <p14:creationId xmlns:p14="http://schemas.microsoft.com/office/powerpoint/2010/main" val="39909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497" y="1161143"/>
            <a:ext cx="79837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Reference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Harris TJ,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Tepass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U (2010)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Adherens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junctions: From molecules to morphogenesis. Nat Rev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Mol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Cell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Biol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11:502–514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Leandro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A.  Loss,  George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Bebis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 and  Bahram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Parvin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  Iterative  tensor  voting  for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perceptual grouping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of  ill-defined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curvilinear structures. IEEE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Trans. Med. Imaging,  30(8):1503–1513,2011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David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Mashburn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 Holley  E.  Lynch,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Xiaoyan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 Ma,  and  M.  Shane  Hutson.   Enabling  user-guided  segmentation  and  tracking  of  surface-labeled  cells  in  time-lapse  image  sets  of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living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tissues.Cytom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Part A, 81 A(5):409–418,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2012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Michael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Kass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Andrew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Witkin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and Demetri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Terzopoulos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 Snakes:  Active contour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models.Int.J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Comput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Vis., 1(4):321–331,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jan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1988.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Vicent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Caselles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Ron Kimmel, and Guillermo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Sapiro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Geodesic Active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Contours.Int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J.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Comput.Vis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., 22(1):61–79,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1997.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Lee 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Dice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Measures of the Amount of Ecologic Association Between Species.Ecology,26(3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):297–302,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jul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1945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17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560" y="2890354"/>
            <a:ext cx="7983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50000"/>
                  </a:schemeClr>
                </a:solidFill>
              </a:rPr>
              <a:t>Thank you very much!</a:t>
            </a:r>
            <a:endParaRPr lang="en-US" sz="5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4673" y="962758"/>
            <a:ext cx="7886700" cy="716084"/>
          </a:xfrm>
        </p:spPr>
        <p:txBody>
          <a:bodyPr/>
          <a:lstStyle/>
          <a:p>
            <a:r>
              <a:rPr lang="en-US" dirty="0" smtClean="0"/>
              <a:t>2. Recent work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789" y="1787523"/>
            <a:ext cx="7505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In recent years some great work has been finished to help locate the boundary and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</a:rPr>
              <a:t>adherens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junctions like tensor voting [2]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SeedWater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Segmenter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 [3].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789" y="3705302"/>
            <a:ext cx="76960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However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ime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expansive.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Not good on ill-defined images with small number of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Only label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junctions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with curves. </a:t>
            </a:r>
          </a:p>
        </p:txBody>
      </p:sp>
    </p:spTree>
    <p:extLst>
      <p:ext uri="{BB962C8B-B14F-4D97-AF65-F5344CB8AC3E}">
        <p14:creationId xmlns:p14="http://schemas.microsoft.com/office/powerpoint/2010/main" val="6152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968721"/>
            <a:ext cx="4978908" cy="53415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000" cap="none" dirty="0"/>
              <a:t>C</a:t>
            </a:r>
            <a:r>
              <a:rPr lang="en-US" sz="4000" cap="none" dirty="0" smtClean="0"/>
              <a:t>ontents</a:t>
            </a:r>
            <a:r>
              <a:rPr lang="en-US" sz="1200" cap="none" dirty="0" smtClean="0"/>
              <a:t/>
            </a:r>
            <a:br>
              <a:rPr lang="en-US" sz="1200" cap="none" dirty="0" smtClean="0"/>
            </a:br>
            <a:r>
              <a:rPr lang="en-US" sz="2200" b="0" cap="none" dirty="0"/>
              <a:t>1. Motivation</a:t>
            </a:r>
            <a:br>
              <a:rPr lang="en-US" sz="2200" b="0" cap="none" dirty="0"/>
            </a:br>
            <a:r>
              <a:rPr lang="en-US" sz="2200" b="0" cap="none" dirty="0">
                <a:solidFill>
                  <a:srgbClr val="FF0000"/>
                </a:solidFill>
              </a:rPr>
              <a:t>2. GAC level set</a:t>
            </a:r>
            <a:r>
              <a:rPr lang="en-US" sz="2200" b="0" cap="none" dirty="0"/>
              <a:t/>
            </a:r>
            <a:br>
              <a:rPr lang="en-US" sz="2200" b="0" cap="none" dirty="0"/>
            </a:br>
            <a:r>
              <a:rPr lang="en-US" sz="2200" b="0" cap="none" dirty="0"/>
              <a:t>3. Images and assumptions</a:t>
            </a:r>
            <a:br>
              <a:rPr lang="en-US" sz="2200" b="0" cap="none" dirty="0"/>
            </a:br>
            <a:r>
              <a:rPr lang="en-US" sz="2200" b="0" cap="none" dirty="0"/>
              <a:t>4. Procedure</a:t>
            </a:r>
            <a:br>
              <a:rPr lang="en-US" sz="2200" b="0" cap="none" dirty="0"/>
            </a:br>
            <a:r>
              <a:rPr lang="en-US" sz="2200" b="0" cap="none" dirty="0"/>
              <a:t>5. Results</a:t>
            </a:r>
            <a:br>
              <a:rPr lang="en-US" sz="2200" b="0" cap="none" dirty="0"/>
            </a:br>
            <a:r>
              <a:rPr lang="en-US" sz="2200" b="0" cap="none" dirty="0"/>
              <a:t>6. 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426017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 smtClean="0"/>
              <a:t>1. Introduction to GAC level set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0774" y="1956619"/>
            <a:ext cx="767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50000"/>
                  </a:schemeClr>
                </a:solidFill>
              </a:rPr>
              <a:t>Kass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et al finished 'snakes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'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in 1988 [4].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Boundary detection is achieved by minimizing a energy function.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935" y="3804056"/>
            <a:ext cx="7580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Caselles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et al proved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that the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snakes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model is equivalent to finding a geodesic curve in a Riemannian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space [5].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ew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approach for boundary detection via active contours, based on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geodesic computation.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 smtClean="0"/>
              <a:t>2. GAC evolution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8929" y="1868129"/>
                <a:ext cx="7875639" cy="1544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Consider an image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i="1" dirty="0" smtClean="0">
                    <a:solidFill>
                      <a:schemeClr val="tx1">
                        <a:lumMod val="50000"/>
                      </a:schemeClr>
                    </a:solidFill>
                  </a:rPr>
                  <a:t>I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domain </a:t>
                </a:r>
                <a:r>
                  <a:rPr lang="el-GR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Ω</a:t>
                </a:r>
                <a:r>
                  <a:rPr lang="en-US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 we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can define a edge indicator function g as</a:t>
                </a:r>
                <a:r>
                  <a:rPr lang="en-US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9" y="1868129"/>
                <a:ext cx="7875639" cy="1544525"/>
              </a:xfrm>
              <a:prstGeom prst="rect">
                <a:avLst/>
              </a:prstGeom>
              <a:blipFill>
                <a:blip r:embed="rId3"/>
                <a:stretch>
                  <a:fillRect l="-774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8929" y="3601941"/>
                <a:ext cx="7875639" cy="1884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Gaussian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kernel. </a:t>
                </a:r>
                <a:r>
                  <a:rPr lang="en-US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The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evolution function for the contour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is</a:t>
                </a:r>
                <a:r>
                  <a:rPr lang="en-US" sz="2000" dirty="0" smtClean="0">
                    <a:solidFill>
                      <a:schemeClr val="tx1">
                        <a:lumMod val="50000"/>
                      </a:schemeClr>
                    </a:solidFill>
                  </a:rPr>
                  <a:t>:</a:t>
                </a:r>
              </a:p>
              <a:p>
                <a:endParaRPr lang="en-US" sz="20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𝜕𝜑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9" y="3601941"/>
                <a:ext cx="7875639" cy="1884234"/>
              </a:xfrm>
              <a:prstGeom prst="rect">
                <a:avLst/>
              </a:prstGeom>
              <a:blipFill>
                <a:blip r:embed="rId4"/>
                <a:stretch>
                  <a:fillRect t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4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726" y="962758"/>
            <a:ext cx="7886700" cy="716084"/>
          </a:xfrm>
        </p:spPr>
        <p:txBody>
          <a:bodyPr/>
          <a:lstStyle/>
          <a:p>
            <a:r>
              <a:rPr lang="en-US" dirty="0" smtClean="0"/>
              <a:t>3. Data-driven stopping </a:t>
            </a:r>
            <a:r>
              <a:rPr lang="en-US" dirty="0"/>
              <a:t>criterion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0" y="1868965"/>
            <a:ext cx="4453360" cy="44335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303" y="1868966"/>
            <a:ext cx="412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hanging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rate of the contour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area is chosen.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950" y="3259419"/>
            <a:ext cx="40411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he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highest accuracy doesn’t come from the iteration with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minimum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value of changing rate of the area. </a:t>
            </a:r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op 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points with the smallest value of changing rate of the area, </a:t>
            </a:r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he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one with </a:t>
            </a:r>
            <a:r>
              <a:rPr lang="en-US" sz="2000" dirty="0">
                <a:solidFill>
                  <a:srgbClr val="FF0000"/>
                </a:solidFill>
              </a:rPr>
              <a:t>the largest number of </a:t>
            </a:r>
            <a:r>
              <a:rPr lang="en-US" sz="2000" dirty="0" smtClean="0">
                <a:solidFill>
                  <a:srgbClr val="FF0000"/>
                </a:solidFill>
              </a:rPr>
              <a:t>iteration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100" y="962758"/>
            <a:ext cx="7886700" cy="71608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Challenge</a:t>
            </a:r>
            <a:endParaRPr lang="en-US" dirty="0"/>
          </a:p>
        </p:txBody>
      </p:sp>
      <p:pic>
        <p:nvPicPr>
          <p:cNvPr id="4" name="writer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100" y="2566219"/>
            <a:ext cx="381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194" y="1678842"/>
            <a:ext cx="7814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level set method performs bad when dealing with images with random noises in the detection area.</a:t>
            </a:r>
          </a:p>
        </p:txBody>
      </p:sp>
      <p:pic>
        <p:nvPicPr>
          <p:cNvPr id="6" name="writer_tes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4287" y="256621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9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2656</TotalTime>
  <Words>1090</Words>
  <Application>Microsoft Office PowerPoint</Application>
  <PresentationFormat>On-screen Show (4:3)</PresentationFormat>
  <Paragraphs>194</Paragraphs>
  <Slides>36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LucidaGrande</vt:lpstr>
      <vt:lpstr>黑体</vt:lpstr>
      <vt:lpstr>Arial</vt:lpstr>
      <vt:lpstr>Cambria Math</vt:lpstr>
      <vt:lpstr>Georgia</vt:lpstr>
      <vt:lpstr>UB Powerpoint Template</vt:lpstr>
      <vt:lpstr>A Semiautomatic Cell Boundary and Adherens Junction Layers Detection Approach Using Level Set Method</vt:lpstr>
      <vt:lpstr>Contents 1. Motivation 2. GAC level set 3. Images and assumptions 4. Procedure 5. Results 6. Conclusion and future work</vt:lpstr>
      <vt:lpstr>1. Adherens Junctions(AJs)</vt:lpstr>
      <vt:lpstr>2. Recent work</vt:lpstr>
      <vt:lpstr>Contents 1. Motivation 2. GAC level set 3. Images and assumptions 4. Procedure 5. Results 6. Conclusion and future work</vt:lpstr>
      <vt:lpstr>1. Introduction to GAC level set</vt:lpstr>
      <vt:lpstr>2. GAC evolution</vt:lpstr>
      <vt:lpstr>3. Data-driven stopping criterion</vt:lpstr>
      <vt:lpstr>4. Challenge</vt:lpstr>
      <vt:lpstr>4. Challenge</vt:lpstr>
      <vt:lpstr>Contents 1. Motivation 2. GAC level set 3. Images and assumptions 4. Procedure 5. Results 6. Conclusion and future work</vt:lpstr>
      <vt:lpstr>1. Images</vt:lpstr>
      <vt:lpstr>2. Assumptions towards cell images</vt:lpstr>
      <vt:lpstr>Contents 1. Motivation 2. GAC level set 3. Images and assumptions 4. Procedure 5. Results 6. Conclusion and future work</vt:lpstr>
      <vt:lpstr>1. Image preprocessing</vt:lpstr>
      <vt:lpstr>2. Draw initial box manually for level set</vt:lpstr>
      <vt:lpstr>2. Draw initial box manually  * Violation of the assumptions</vt:lpstr>
      <vt:lpstr>3. First level set</vt:lpstr>
      <vt:lpstr>4. Divide the cluster into two cells</vt:lpstr>
      <vt:lpstr>4. Divide the cluster into two cells</vt:lpstr>
      <vt:lpstr>4. Divide the cluster into two cells</vt:lpstr>
      <vt:lpstr>4. Divide the cluster into two cells</vt:lpstr>
      <vt:lpstr>4. Divide the cluster into two cells</vt:lpstr>
      <vt:lpstr>4. Divide the cluster into two cells</vt:lpstr>
      <vt:lpstr>5. Second level set</vt:lpstr>
      <vt:lpstr>6. Modification</vt:lpstr>
      <vt:lpstr>Contents 1. Motivation 2. GAC level set 3. Images and assumptions 4. Procedure 5. Results 6. Conclusion and future work</vt:lpstr>
      <vt:lpstr>1. Performance measurement</vt:lpstr>
      <vt:lpstr>1. Performance measurement</vt:lpstr>
      <vt:lpstr>2. Compare with previous work</vt:lpstr>
      <vt:lpstr>2. Compare with previous work</vt:lpstr>
      <vt:lpstr>Contents 1. Motivation 2. GAC level set 3. Images and assumptions 4. Procedure 5. Results 6. Conclusion and future work</vt:lpstr>
      <vt:lpstr>1. Conclusion</vt:lpstr>
      <vt:lpstr>2. Future work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Jingzhi Wang</cp:lastModifiedBy>
  <cp:revision>369</cp:revision>
  <cp:lastPrinted>2015-10-19T19:01:41Z</cp:lastPrinted>
  <dcterms:created xsi:type="dcterms:W3CDTF">2016-06-28T14:05:07Z</dcterms:created>
  <dcterms:modified xsi:type="dcterms:W3CDTF">2017-08-04T15:37:00Z</dcterms:modified>
  <cp:category/>
</cp:coreProperties>
</file>